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kaggle.com/datasets/sobhanmoosavi/us-accidents/data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460950" y="1435321"/>
            <a:ext cx="8222099" cy="8388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b="1" sz="3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ACCIDENT SEVERITY PREDICTION</a:t>
            </a:r>
          </a:p>
        </p:txBody>
      </p:sp>
      <p:sp>
        <p:nvSpPr>
          <p:cNvPr id="110" name="Google Shape;55;p13"/>
          <p:cNvSpPr txBox="1"/>
          <p:nvPr>
            <p:ph type="subTitle" sz="half" idx="1"/>
          </p:nvPr>
        </p:nvSpPr>
        <p:spPr>
          <a:xfrm>
            <a:off x="460950" y="2499325"/>
            <a:ext cx="8222099" cy="12633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b="1" sz="1800">
                <a:latin typeface="Nunito"/>
                <a:ea typeface="Nunito"/>
                <a:cs typeface="Nunito"/>
                <a:sym typeface="Nunito"/>
              </a:defRPr>
            </a:pPr>
            <a:r>
              <a:t>CS513 B</a:t>
            </a:r>
          </a:p>
          <a:p>
            <a:pPr marL="0" indent="0">
              <a:lnSpc>
                <a:spcPct val="115000"/>
              </a:lnSpc>
              <a:defRPr b="1" sz="1800">
                <a:latin typeface="Nunito"/>
                <a:ea typeface="Nunito"/>
                <a:cs typeface="Nunito"/>
                <a:sym typeface="Nunito"/>
              </a:defRPr>
            </a:pPr>
            <a:r>
              <a:t>Knowledge Discovery and Data Mining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29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 </a:t>
            </a:r>
          </a:p>
        </p:txBody>
      </p:sp>
      <p:sp>
        <p:nvSpPr>
          <p:cNvPr id="160" name="Google Shape;130;p2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61" name="Google Shape;131;p22" descr="Google Shape;131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24" y="564088"/>
            <a:ext cx="4250303" cy="3740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oogle Shape;132;p22" descr="Google Shape;13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2599" y="783412"/>
            <a:ext cx="4299501" cy="3069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37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 </a:t>
            </a:r>
          </a:p>
        </p:txBody>
      </p:sp>
      <p:sp>
        <p:nvSpPr>
          <p:cNvPr id="165" name="Google Shape;138;p2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66" name="Google Shape;139;p23" descr="Google Shape;139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49" y="476713"/>
            <a:ext cx="4299501" cy="419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oogle Shape;140;p23" descr="Google Shape;140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374" y="665100"/>
            <a:ext cx="4572000" cy="365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45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32104">
              <a:defRPr sz="273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Correlation</a:t>
            </a:r>
          </a:p>
        </p:txBody>
      </p:sp>
      <p:sp>
        <p:nvSpPr>
          <p:cNvPr id="170" name="Google Shape;146;p2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71" name="Google Shape;147;p24" descr="Google Shape;147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8249" y="484112"/>
            <a:ext cx="5182324" cy="443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oogle Shape;148;p24" descr="Google Shape;148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5" y="1304725"/>
            <a:ext cx="3850277" cy="3283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53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 </a:t>
            </a:r>
          </a:p>
        </p:txBody>
      </p:sp>
      <p:sp>
        <p:nvSpPr>
          <p:cNvPr id="175" name="Google Shape;154;p2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76" name="Google Shape;155;p25" descr="Google Shape;155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375" y="445025"/>
            <a:ext cx="5429250" cy="451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60;p26"/>
          <p:cNvSpPr txBox="1"/>
          <p:nvPr>
            <p:ph type="title"/>
          </p:nvPr>
        </p:nvSpPr>
        <p:spPr>
          <a:xfrm>
            <a:off x="311699" y="253450"/>
            <a:ext cx="8520602" cy="607801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Handling Unbalanced Data</a:t>
            </a:r>
          </a:p>
        </p:txBody>
      </p:sp>
      <p:sp>
        <p:nvSpPr>
          <p:cNvPr id="179" name="Google Shape;161;p2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80" name="Google Shape;162;p26" descr="Google Shape;162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74" y="1173362"/>
            <a:ext cx="4331101" cy="345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ogle Shape;163;p26" descr="Google Shape;163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4075" y="1157437"/>
            <a:ext cx="4466276" cy="3483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8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Clustering</a:t>
            </a:r>
          </a:p>
        </p:txBody>
      </p:sp>
      <p:sp>
        <p:nvSpPr>
          <p:cNvPr id="184" name="Google Shape;169;p2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85" name="Google Shape;170;p27" descr="Google Shape;170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00" y="1017724"/>
            <a:ext cx="3758123" cy="300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Google Shape;171;p27" descr="Google Shape;171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176" y="1017724"/>
            <a:ext cx="4859126" cy="3002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76;p2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DBSCAN:</a:t>
            </a:r>
          </a:p>
        </p:txBody>
      </p:sp>
      <p:sp>
        <p:nvSpPr>
          <p:cNvPr id="189" name="Google Shape;177;p2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90" name="Google Shape;178;p28" descr="Google Shape;17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174" y="1017724"/>
            <a:ext cx="4439876" cy="3707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83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Logistic Regression:</a:t>
            </a:r>
          </a:p>
        </p:txBody>
      </p:sp>
      <p:sp>
        <p:nvSpPr>
          <p:cNvPr id="193" name="Google Shape;184;p29"/>
          <p:cNvSpPr txBox="1"/>
          <p:nvPr>
            <p:ph type="body" idx="1"/>
          </p:nvPr>
        </p:nvSpPr>
        <p:spPr>
          <a:xfrm>
            <a:off x="380124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94" name="Google Shape;185;p29" descr="Google Shape;185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623" y="1718600"/>
            <a:ext cx="2391126" cy="228415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oogle Shape;186;p29"/>
          <p:cNvSpPr txBox="1"/>
          <p:nvPr/>
        </p:nvSpPr>
        <p:spPr>
          <a:xfrm>
            <a:off x="464099" y="414857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1200"/>
              </a:spcBef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96" name="Google Shape;187;p29" descr="Google Shape;187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251" y="1838574"/>
            <a:ext cx="2667425" cy="2044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oogle Shape;188;p29" descr="Google Shape;188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1987" y="536149"/>
            <a:ext cx="3003901" cy="167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oogle Shape;189;p29" descr="Google Shape;189;p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875" y="2702978"/>
            <a:ext cx="3224125" cy="182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94;p3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Random Forest:</a:t>
            </a:r>
          </a:p>
        </p:txBody>
      </p:sp>
      <p:sp>
        <p:nvSpPr>
          <p:cNvPr id="201" name="Google Shape;195;p3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202" name="Google Shape;196;p30" descr="Google Shape;19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174" y="1641000"/>
            <a:ext cx="2532051" cy="2439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oogle Shape;197;p30" descr="Google Shape;197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700" y="1942868"/>
            <a:ext cx="2331351" cy="183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oogle Shape;198;p30" descr="Google Shape;198;p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2524" y="766824"/>
            <a:ext cx="2993726" cy="1711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ogle Shape;199;p30" descr="Google Shape;199;p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98626" y="2662875"/>
            <a:ext cx="2993727" cy="1715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4;p3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Support Vector Machine:</a:t>
            </a:r>
          </a:p>
        </p:txBody>
      </p:sp>
      <p:sp>
        <p:nvSpPr>
          <p:cNvPr id="208" name="Google Shape;205;p3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209" name="Google Shape;206;p31" descr="Google Shape;206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99" y="1674574"/>
            <a:ext cx="2480276" cy="237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207;p31" descr="Google Shape;207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3394" y="1752300"/>
            <a:ext cx="2835476" cy="221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oogle Shape;208;p31" descr="Google Shape;208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5185" y="348375"/>
            <a:ext cx="3009425" cy="172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oogle Shape;209;p31" descr="Google Shape;209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18250" y="2896298"/>
            <a:ext cx="2943301" cy="1672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algn="ctr" defTabSz="896111">
              <a:defRPr sz="2744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Group Members</a:t>
            </a:r>
          </a:p>
        </p:txBody>
      </p:sp>
      <p:sp>
        <p:nvSpPr>
          <p:cNvPr id="113" name="Google Shape;61;p1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sp>
        <p:nvSpPr>
          <p:cNvPr id="114" name="Google Shape;62;p14"/>
          <p:cNvSpPr txBox="1"/>
          <p:nvPr/>
        </p:nvSpPr>
        <p:spPr>
          <a:xfrm>
            <a:off x="707225" y="3104425"/>
            <a:ext cx="1985100" cy="60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Hemanth Kumar Pappu</a:t>
            </a:r>
          </a:p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20012668</a:t>
            </a:r>
          </a:p>
        </p:txBody>
      </p:sp>
      <p:sp>
        <p:nvSpPr>
          <p:cNvPr id="115" name="Google Shape;63;p14"/>
          <p:cNvSpPr txBox="1"/>
          <p:nvPr/>
        </p:nvSpPr>
        <p:spPr>
          <a:xfrm>
            <a:off x="2485419" y="3104425"/>
            <a:ext cx="1840501" cy="60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Pooja Pesaru</a:t>
            </a:r>
          </a:p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20011593</a:t>
            </a:r>
          </a:p>
        </p:txBody>
      </p:sp>
      <p:sp>
        <p:nvSpPr>
          <p:cNvPr id="116" name="Google Shape;64;p14"/>
          <p:cNvSpPr txBox="1"/>
          <p:nvPr/>
        </p:nvSpPr>
        <p:spPr>
          <a:xfrm>
            <a:off x="4505847" y="3104425"/>
            <a:ext cx="1840502" cy="82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Bhaskara Sai Vamsi Krishna Padala</a:t>
            </a:r>
          </a:p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20025924</a:t>
            </a:r>
          </a:p>
        </p:txBody>
      </p:sp>
      <p:pic>
        <p:nvPicPr>
          <p:cNvPr id="117" name="Google Shape;65;p14" descr="Google Shape;65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473" y="1652499"/>
            <a:ext cx="1271124" cy="127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67;p14" descr="Google Shape;67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490" y="1555587"/>
            <a:ext cx="1126358" cy="147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4183" y="1345988"/>
            <a:ext cx="1343830" cy="1727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8035" y="1272143"/>
            <a:ext cx="1462323" cy="18754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oogle Shape;63;p14"/>
          <p:cNvSpPr txBox="1"/>
          <p:nvPr/>
        </p:nvSpPr>
        <p:spPr>
          <a:xfrm>
            <a:off x="6598946" y="3212375"/>
            <a:ext cx="1840501" cy="60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Thejesh Ravikumar</a:t>
            </a:r>
          </a:p>
          <a:p>
            <a:pPr algn="ctr"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20021148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 algn="ctr" defTabSz="658368">
              <a:defRPr sz="1800"/>
            </a:pPr>
            <a:endParaRPr b="1" sz="93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658368">
              <a:defRPr sz="1800"/>
            </a:pPr>
            <a:r>
              <a:t>Naive Bayes:</a:t>
            </a:r>
          </a:p>
        </p:txBody>
      </p:sp>
      <p:sp>
        <p:nvSpPr>
          <p:cNvPr id="215" name="Google Shape;215;p3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216" name="Google Shape;216;p32" descr="Google Shape;216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75" y="1846224"/>
            <a:ext cx="2136451" cy="202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oogle Shape;217;p32" descr="Google Shape;217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8525" y="1769149"/>
            <a:ext cx="2756976" cy="218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oogle Shape;218;p32" descr="Google Shape;218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5574" y="710524"/>
            <a:ext cx="3294402" cy="1861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Google Shape;219;p32" descr="Google Shape;219;p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4752" y="2823999"/>
            <a:ext cx="3255222" cy="186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4;p3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Decision Tree:</a:t>
            </a:r>
          </a:p>
        </p:txBody>
      </p:sp>
      <p:sp>
        <p:nvSpPr>
          <p:cNvPr id="222" name="Google Shape;225;p3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223" name="Google Shape;226;p33" descr="Google Shape;226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74" y="1541375"/>
            <a:ext cx="2318602" cy="263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oogle Shape;227;p33" descr="Google Shape;227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6675" y="1541365"/>
            <a:ext cx="2916251" cy="2297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oogle Shape;228;p33" descr="Google Shape;228;p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1675" y="445025"/>
            <a:ext cx="3240077" cy="1871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oogle Shape;229;p33" descr="Google Shape;229;p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2950" y="2571750"/>
            <a:ext cx="3157550" cy="182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749" y="405050"/>
            <a:ext cx="8788502" cy="433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194" y="247336"/>
            <a:ext cx="7913612" cy="464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4;p3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32104">
              <a:defRPr sz="273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CatBoost classifier</a:t>
            </a:r>
          </a:p>
        </p:txBody>
      </p:sp>
      <p:sp>
        <p:nvSpPr>
          <p:cNvPr id="233" name="Google Shape;235;p3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34" name="Google Shape;236;p34" descr="Google Shape;236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5874" y="1686170"/>
            <a:ext cx="2982226" cy="234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237;p34" descr="Google Shape;237;p34"/>
          <p:cNvPicPr>
            <a:picLocks noChangeAspect="1"/>
          </p:cNvPicPr>
          <p:nvPr/>
        </p:nvPicPr>
        <p:blipFill>
          <a:blip r:embed="rId3">
            <a:extLst/>
          </a:blip>
          <a:srcRect l="18920" t="47035" r="46752" b="6899"/>
          <a:stretch>
            <a:fillRect/>
          </a:stretch>
        </p:blipFill>
        <p:spPr>
          <a:xfrm>
            <a:off x="91125" y="1752960"/>
            <a:ext cx="2641450" cy="221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238;p34" descr="Google Shape;238;p3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8912" y="658124"/>
            <a:ext cx="2982226" cy="1722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239;p34" descr="Google Shape;239;p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3399" y="2895749"/>
            <a:ext cx="3053252" cy="1763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44;p3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32104">
              <a:defRPr sz="273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AdaBoost classifier</a:t>
            </a:r>
          </a:p>
        </p:txBody>
      </p:sp>
      <p:sp>
        <p:nvSpPr>
          <p:cNvPr id="240" name="Google Shape;245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241" name="Google Shape;246;p35" descr="Google Shape;246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925" y="1766986"/>
            <a:ext cx="2777001" cy="2187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247;p35" descr="Google Shape;247;p35"/>
          <p:cNvPicPr>
            <a:picLocks noChangeAspect="1"/>
          </p:cNvPicPr>
          <p:nvPr/>
        </p:nvPicPr>
        <p:blipFill>
          <a:blip r:embed="rId3">
            <a:extLst/>
          </a:blip>
          <a:srcRect l="17565" t="48417" r="46754" b="5319"/>
          <a:stretch>
            <a:fillRect/>
          </a:stretch>
        </p:blipFill>
        <p:spPr>
          <a:xfrm>
            <a:off x="80999" y="1726487"/>
            <a:ext cx="2548303" cy="2268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Google Shape;248;p35" descr="Google Shape;248;p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7707" y="445025"/>
            <a:ext cx="3184944" cy="183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Google Shape;249;p35" descr="Google Shape;249;p3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43559" y="2571750"/>
            <a:ext cx="3053241" cy="1763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54;p3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XGBoost:</a:t>
            </a:r>
          </a:p>
        </p:txBody>
      </p:sp>
      <p:sp>
        <p:nvSpPr>
          <p:cNvPr id="247" name="Google Shape;255;p3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248" name="Google Shape;256;p36" descr="Google Shape;256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24" y="1528874"/>
            <a:ext cx="2531851" cy="241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ogle Shape;257;p36" descr="Google Shape;257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1874" y="1763574"/>
            <a:ext cx="2410702" cy="194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258;p36" descr="Google Shape;258;p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9099" y="2872695"/>
            <a:ext cx="3370951" cy="1946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oogle Shape;259;p36" descr="Google Shape;259;p3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9090" y="327174"/>
            <a:ext cx="3370962" cy="19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64;p3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Conclusion:</a:t>
            </a:r>
          </a:p>
        </p:txBody>
      </p:sp>
      <p:sp>
        <p:nvSpPr>
          <p:cNvPr id="254" name="Google Shape;265;p3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XGBoost Algorithm performed the best among the other algorithms based on accuracy, precision, recall, F1-Score, ROC.</a:t>
            </a:r>
          </a:p>
        </p:txBody>
      </p:sp>
      <p:pic>
        <p:nvPicPr>
          <p:cNvPr id="255" name="Google Shape;266;p37" descr="Google Shape;266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99" y="2235517"/>
            <a:ext cx="4413503" cy="2333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267;p37" descr="Google Shape;267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999" y="2315966"/>
            <a:ext cx="4320627" cy="1850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398" y="146754"/>
            <a:ext cx="4905204" cy="2593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1366" y="2880253"/>
            <a:ext cx="4601268" cy="1970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72;p3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 </a:t>
            </a:r>
          </a:p>
        </p:txBody>
      </p:sp>
      <p:sp>
        <p:nvSpPr>
          <p:cNvPr id="262" name="Google Shape;273;p3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 sz="7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1200"/>
              </a:spcBef>
              <a:buSzTx/>
              <a:buNone/>
              <a:defRPr sz="7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Thank you</a:t>
            </a:r>
          </a:p>
        </p:txBody>
      </p:sp>
      <p:pic>
        <p:nvPicPr>
          <p:cNvPr id="263" name="Google Shape;274;p38" descr="Google Shape;274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9899" y="1017724"/>
            <a:ext cx="3314701" cy="331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72;p15"/>
          <p:cNvSpPr txBox="1"/>
          <p:nvPr>
            <p:ph type="title" idx="4294967295"/>
          </p:nvPr>
        </p:nvSpPr>
        <p:spPr>
          <a:xfrm>
            <a:off x="311699" y="249274"/>
            <a:ext cx="8520602" cy="607802"/>
          </a:xfrm>
          <a:prstGeom prst="rect">
            <a:avLst/>
          </a:prstGeom>
        </p:spPr>
        <p:txBody>
          <a:bodyPr/>
          <a:lstStyle>
            <a:lvl1pPr algn="ct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 </a:t>
            </a:r>
          </a:p>
        </p:txBody>
      </p:sp>
      <p:graphicFrame>
        <p:nvGraphicFramePr>
          <p:cNvPr id="124" name="Google Shape;73;p15"/>
          <p:cNvGraphicFramePr/>
          <p:nvPr/>
        </p:nvGraphicFramePr>
        <p:xfrm>
          <a:off x="952500" y="421925"/>
          <a:ext cx="7239000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Google Shape;74;p15"/>
          <p:cNvGraphicFramePr/>
          <p:nvPr/>
        </p:nvGraphicFramePr>
        <p:xfrm>
          <a:off x="952487" y="818121"/>
          <a:ext cx="7239001" cy="396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19500"/>
                <a:gridCol w="3619500"/>
              </a:tblGrid>
              <a:tr h="396200">
                <a:tc>
                  <a:txBody>
                    <a:bodyPr/>
                    <a:lstStyle/>
                    <a:p>
                      <a:pPr algn="l">
                        <a:defRPr b="1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            </a:t>
                      </a:r>
                      <a:r>
                        <a:rPr b="0"/>
                        <a:t>Objective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        </a:t>
                      </a:r>
                      <a:r>
                        <a:rPr b="0"/>
                        <a:t>Dataset Overview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Google Shape;75;p15"/>
          <p:cNvGraphicFramePr/>
          <p:nvPr/>
        </p:nvGraphicFramePr>
        <p:xfrm>
          <a:off x="952500" y="1643713"/>
          <a:ext cx="7239000" cy="5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239000"/>
              </a:tblGrid>
              <a:tr h="101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Preprocessing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" name="Google Shape;76;p15"/>
          <p:cNvGraphicFramePr/>
          <p:nvPr/>
        </p:nvGraphicFramePr>
        <p:xfrm>
          <a:off x="952500" y="3097313"/>
          <a:ext cx="7239000" cy="3045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239000"/>
              </a:tblGrid>
              <a:tr h="304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Algorithms Used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Google Shape;77;p15"/>
          <p:cNvGraphicFramePr/>
          <p:nvPr/>
        </p:nvGraphicFramePr>
        <p:xfrm>
          <a:off x="952500" y="3493530"/>
          <a:ext cx="7239000" cy="6837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98775"/>
                <a:gridCol w="944975"/>
                <a:gridCol w="915925"/>
                <a:gridCol w="760225"/>
                <a:gridCol w="816975"/>
                <a:gridCol w="837675"/>
                <a:gridCol w="859574"/>
                <a:gridCol w="904875"/>
              </a:tblGrid>
              <a:tr h="6837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Support Vector Machine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Naïve bayes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CatBoost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 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AdaBoost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129" name="Google Shape;78;p15"/>
          <p:cNvSpPr/>
          <p:nvPr/>
        </p:nvSpPr>
        <p:spPr>
          <a:xfrm>
            <a:off x="4428449" y="1245274"/>
            <a:ext cx="287101" cy="36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405"/>
                </a:moveTo>
                <a:lnTo>
                  <a:pt x="5400" y="14405"/>
                </a:lnTo>
                <a:lnTo>
                  <a:pt x="5400" y="0"/>
                </a:lnTo>
                <a:lnTo>
                  <a:pt x="16200" y="0"/>
                </a:lnTo>
                <a:lnTo>
                  <a:pt x="16200" y="14405"/>
                </a:lnTo>
                <a:lnTo>
                  <a:pt x="21600" y="14405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233A44"/>
            </a:solidFill>
          </a:ln>
        </p:spPr>
        <p:txBody>
          <a:bodyPr lIns="0" tIns="0" rIns="0" bIns="0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0" name="Google Shape;79;p15"/>
          <p:cNvSpPr/>
          <p:nvPr/>
        </p:nvSpPr>
        <p:spPr>
          <a:xfrm>
            <a:off x="4428449" y="2692200"/>
            <a:ext cx="287101" cy="36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098"/>
                </a:moveTo>
                <a:lnTo>
                  <a:pt x="5400" y="9098"/>
                </a:lnTo>
                <a:lnTo>
                  <a:pt x="5400" y="0"/>
                </a:lnTo>
                <a:lnTo>
                  <a:pt x="16200" y="0"/>
                </a:lnTo>
                <a:lnTo>
                  <a:pt x="16200" y="9098"/>
                </a:lnTo>
                <a:lnTo>
                  <a:pt x="21600" y="90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D9D9D9"/>
          </a:solidFill>
          <a:ln>
            <a:solidFill>
              <a:srgbClr val="233A44"/>
            </a:solidFill>
          </a:ln>
        </p:spPr>
        <p:txBody>
          <a:bodyPr lIns="0" tIns="0" rIns="0" bIns="0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aphicFrame>
        <p:nvGraphicFramePr>
          <p:cNvPr id="131" name="Google Shape;80;p15"/>
          <p:cNvGraphicFramePr/>
          <p:nvPr/>
        </p:nvGraphicFramePr>
        <p:xfrm>
          <a:off x="952500" y="2050275"/>
          <a:ext cx="7239000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EDA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Preprocessing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Engineering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Handling Imbalances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Clustering Techniques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85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96111">
              <a:defRPr b="1" sz="2744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34" name="Google Shape;86;p1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3500"/>
              </a:lnSpc>
              <a:buSzTx/>
              <a:buNone/>
              <a:defRPr b="1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Objective:</a:t>
            </a:r>
          </a:p>
          <a:p>
            <a:pPr marL="0" indent="0">
              <a:lnSpc>
                <a:spcPct val="103500"/>
              </a:lnSpc>
              <a:spcBef>
                <a:spcPts val="1200"/>
              </a:spcBef>
              <a:buSzTx/>
              <a:buNone/>
              <a:defRPr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Develop a precise predictive model for traffic accident severity in the United States using the US-Accidents dataset. This model will enhance road safety, inform emergency responses, and guide traffic management policies.</a:t>
            </a:r>
          </a:p>
          <a:p>
            <a:pPr marL="0" indent="0">
              <a:lnSpc>
                <a:spcPct val="103500"/>
              </a:lnSpc>
              <a:spcBef>
                <a:spcPts val="1200"/>
              </a:spcBef>
              <a:buSzTx/>
              <a:buNone/>
              <a:defRPr b="1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Dataset Overview: </a:t>
            </a:r>
          </a:p>
          <a:p>
            <a:pPr marL="0" indent="0">
              <a:lnSpc>
                <a:spcPct val="103500"/>
              </a:lnSpc>
              <a:spcBef>
                <a:spcPts val="1200"/>
              </a:spcBef>
              <a:buSzTx/>
              <a:buNone/>
              <a:defRPr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US-Accidents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Dataset</a:t>
            </a:r>
            <a:r>
              <a:t> comprises 7.7 million records of US traffic accidents from February 2016 to March 2023. It covers factors like environmental conditions, road state, and traffic patterns, crucial for determining accident severity.</a:t>
            </a:r>
          </a:p>
          <a:p>
            <a:pPr marL="0" indent="0">
              <a:lnSpc>
                <a:spcPct val="103500"/>
              </a:lnSpc>
              <a:spcBef>
                <a:spcPts val="1200"/>
              </a:spcBef>
              <a:buSzTx/>
              <a:buNone/>
            </a:pP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03500"/>
              </a:lnSpc>
              <a:spcBef>
                <a:spcPts val="1200"/>
              </a:spcBef>
              <a:buSzTx/>
              <a:buNone/>
              <a:defRPr sz="15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(Dataset)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91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96111">
              <a:defRPr sz="2744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137" name="Google Shape;92;p1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These are the initial 46 features present in the dataset, the object data type here represents strings.</a:t>
            </a:r>
          </a:p>
        </p:txBody>
      </p:sp>
      <p:pic>
        <p:nvPicPr>
          <p:cNvPr id="138" name="Google Shape;93;p17" descr="Google Shape;93;p17"/>
          <p:cNvPicPr>
            <a:picLocks noChangeAspect="1"/>
          </p:cNvPicPr>
          <p:nvPr/>
        </p:nvPicPr>
        <p:blipFill>
          <a:blip r:embed="rId2">
            <a:extLst/>
          </a:blip>
          <a:srcRect l="16541" t="35694" r="47693" b="11721"/>
          <a:stretch>
            <a:fillRect/>
          </a:stretch>
        </p:blipFill>
        <p:spPr>
          <a:xfrm>
            <a:off x="311699" y="1872550"/>
            <a:ext cx="3148828" cy="289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94;p17" descr="Google Shape;94;p17"/>
          <p:cNvPicPr>
            <a:picLocks noChangeAspect="1"/>
          </p:cNvPicPr>
          <p:nvPr/>
        </p:nvPicPr>
        <p:blipFill>
          <a:blip r:embed="rId3">
            <a:extLst/>
          </a:blip>
          <a:srcRect l="19514" t="58047" r="47606" b="1538"/>
          <a:stretch>
            <a:fillRect/>
          </a:stretch>
        </p:blipFill>
        <p:spPr>
          <a:xfrm>
            <a:off x="3787349" y="1838674"/>
            <a:ext cx="3056702" cy="2370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99;p18"/>
          <p:cNvSpPr txBox="1"/>
          <p:nvPr>
            <p:ph type="title"/>
          </p:nvPr>
        </p:nvSpPr>
        <p:spPr>
          <a:xfrm>
            <a:off x="311699" y="193674"/>
            <a:ext cx="8520602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EDA: </a:t>
            </a:r>
          </a:p>
        </p:txBody>
      </p:sp>
      <p:sp>
        <p:nvSpPr>
          <p:cNvPr id="142" name="Google Shape;100;p1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43" name="Google Shape;101;p18" descr="Google Shape;10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9" y="863200"/>
            <a:ext cx="8520602" cy="405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06;p1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  </a:t>
            </a:r>
          </a:p>
        </p:txBody>
      </p:sp>
      <p:sp>
        <p:nvSpPr>
          <p:cNvPr id="146" name="Google Shape;107;p1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47" name="Google Shape;108;p19" descr="Google Shape;108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13" y="626624"/>
            <a:ext cx="8706377" cy="3890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13;p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32104">
              <a:defRPr sz="273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 Preprocessing</a:t>
            </a:r>
          </a:p>
        </p:txBody>
      </p:sp>
      <p:sp>
        <p:nvSpPr>
          <p:cNvPr id="150" name="Google Shape;114;p2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323850">
              <a:buClr>
                <a:srgbClr val="000000"/>
              </a:buClr>
              <a:buSzPts val="1500"/>
              <a:buFont typeface="Times New Roman"/>
              <a:defRPr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Our first instinct would be splitting the huge data into numerical and categorical columns for proper data exploration.</a:t>
            </a:r>
          </a:p>
        </p:txBody>
      </p:sp>
      <p:pic>
        <p:nvPicPr>
          <p:cNvPr id="151" name="Google Shape;115;p20" descr="Google Shape;115;p20"/>
          <p:cNvPicPr>
            <a:picLocks noChangeAspect="1"/>
          </p:cNvPicPr>
          <p:nvPr/>
        </p:nvPicPr>
        <p:blipFill>
          <a:blip r:embed="rId2">
            <a:extLst/>
          </a:blip>
          <a:srcRect l="18897" t="44999" r="56238" b="4130"/>
          <a:stretch>
            <a:fillRect/>
          </a:stretch>
        </p:blipFill>
        <p:spPr>
          <a:xfrm>
            <a:off x="1039899" y="2079775"/>
            <a:ext cx="2046224" cy="2616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116;p20" descr="Google Shape;116;p20"/>
          <p:cNvPicPr>
            <a:picLocks noChangeAspect="1"/>
          </p:cNvPicPr>
          <p:nvPr/>
        </p:nvPicPr>
        <p:blipFill>
          <a:blip r:embed="rId3">
            <a:extLst/>
          </a:blip>
          <a:srcRect l="19086" t="54863" r="54553" b="0"/>
          <a:stretch>
            <a:fillRect/>
          </a:stretch>
        </p:blipFill>
        <p:spPr>
          <a:xfrm>
            <a:off x="4032475" y="2135650"/>
            <a:ext cx="2329801" cy="249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21;p2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 </a:t>
            </a:r>
          </a:p>
        </p:txBody>
      </p:sp>
      <p:sp>
        <p:nvSpPr>
          <p:cNvPr id="155" name="Google Shape;122;p2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 </a:t>
            </a:r>
          </a:p>
        </p:txBody>
      </p:sp>
      <p:pic>
        <p:nvPicPr>
          <p:cNvPr id="156" name="Google Shape;123;p21" descr="Google Shape;123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24" y="371224"/>
            <a:ext cx="4531802" cy="3688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24;p21" descr="Google Shape;124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1699" y="163450"/>
            <a:ext cx="4250303" cy="428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